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arlow" panose="00000500000000000000" pitchFamily="2" charset="0"/>
      <p:regular r:id="rId13"/>
    </p:embeddedFont>
    <p:embeddedFont>
      <p:font typeface="Barlow Light" panose="00000400000000000000" pitchFamily="2" charset="0"/>
      <p:regular r:id="rId14"/>
    </p:embeddedFont>
    <p:embeddedFont>
      <p:font typeface="Barlow Medium" panose="00000600000000000000" pitchFamily="2" charset="0"/>
      <p:regular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3" y="8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8288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  <p:txBody>
          <a:bodyPr/>
          <a:lstStyle/>
          <a:p>
            <a:endParaRPr lang="pl-P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ORg4MeqIjUw?feature=oembed" TargetMode="External"/><Relationship Id="rId5" Type="http://schemas.openxmlformats.org/officeDocument/2006/relationships/hyperlink" Target="https://youtu.be/ORg4MeqIjUw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396127"/>
            <a:ext cx="1251620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Podstawowe narzędzia pracy dewelopera w chmurze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180630"/>
            <a:ext cx="4389120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Github &amp; Copilot</a:t>
            </a:r>
            <a:endParaRPr lang="en-US" sz="3450" dirty="0"/>
          </a:p>
        </p:txBody>
      </p:sp>
      <p:sp>
        <p:nvSpPr>
          <p:cNvPr id="4" name="Text 2"/>
          <p:cNvSpPr/>
          <p:nvPr/>
        </p:nvSpPr>
        <p:spPr>
          <a:xfrm>
            <a:off x="864037" y="3099435"/>
            <a:ext cx="12902327" cy="2962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Autorzy:</a:t>
            </a:r>
            <a:r>
              <a:rPr lang="en-US" sz="2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endParaRPr lang="en-US" sz="2400" dirty="0"/>
          </a:p>
          <a:p>
            <a:pPr marL="0" indent="0" algn="l">
              <a:lnSpc>
                <a:spcPts val="385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Adrian Wieczorek | 119202 </a:t>
            </a:r>
            <a:endParaRPr lang="en-US" sz="2400" dirty="0"/>
          </a:p>
          <a:p>
            <a:pPr marL="0" indent="0" algn="l">
              <a:lnSpc>
                <a:spcPts val="385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Jan Woźniak | 110986 </a:t>
            </a:r>
            <a:endParaRPr lang="en-US" sz="2400" dirty="0"/>
          </a:p>
          <a:p>
            <a:pPr marL="0" indent="0" algn="l">
              <a:lnSpc>
                <a:spcPts val="385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Klaudiusz Miniak | 110566</a:t>
            </a:r>
            <a:endParaRPr lang="en-US" sz="2400" dirty="0"/>
          </a:p>
          <a:p>
            <a:pPr marL="0" indent="0" algn="l">
              <a:lnSpc>
                <a:spcPts val="385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Krzysztof Mazerant | 119203 </a:t>
            </a:r>
            <a:endParaRPr lang="pl-PL" sz="2400" dirty="0">
              <a:solidFill>
                <a:srgbClr val="E5E0DF"/>
              </a:solidFill>
              <a:latin typeface="Barlow" pitchFamily="34" charset="0"/>
              <a:ea typeface="Barlow" pitchFamily="34" charset="-122"/>
              <a:cs typeface="Barlow" pitchFamily="34" charset="-120"/>
            </a:endParaRPr>
          </a:p>
          <a:p>
            <a:pPr marL="0" indent="0" algn="l">
              <a:lnSpc>
                <a:spcPts val="385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Piotr Roman | 122217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864037" y="6339602"/>
            <a:ext cx="1290232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Przedmiot:</a:t>
            </a:r>
            <a:r>
              <a:rPr lang="en-US" sz="2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Technologie chmurowe</a:t>
            </a:r>
            <a:endParaRPr lang="en-US" sz="2400" dirty="0"/>
          </a:p>
        </p:txBody>
      </p:sp>
      <p:pic>
        <p:nvPicPr>
          <p:cNvPr id="6" name="Multimedia online 5" title="Git &amp; Github">
            <a:hlinkClick r:id="" action="ppaction://media"/>
            <a:extLst>
              <a:ext uri="{FF2B5EF4-FFF2-40B4-BE49-F238E27FC236}">
                <a16:creationId xmlns:a16="http://schemas.microsoft.com/office/drawing/2014/main" id="{DC42F8B4-4077-C093-EF6B-AAE32211C69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148552" y="2647609"/>
            <a:ext cx="7441324" cy="4185745"/>
          </a:xfrm>
          <a:prstGeom prst="rect">
            <a:avLst/>
          </a:prstGeom>
        </p:spPr>
      </p:pic>
      <p:sp>
        <p:nvSpPr>
          <p:cNvPr id="7" name="Text 3">
            <a:extLst>
              <a:ext uri="{FF2B5EF4-FFF2-40B4-BE49-F238E27FC236}">
                <a16:creationId xmlns:a16="http://schemas.microsoft.com/office/drawing/2014/main" id="{FBB7FE9F-3FB7-7501-B8A3-5D8203050562}"/>
              </a:ext>
            </a:extLst>
          </p:cNvPr>
          <p:cNvSpPr/>
          <p:nvPr/>
        </p:nvSpPr>
        <p:spPr>
          <a:xfrm>
            <a:off x="6387223" y="6912403"/>
            <a:ext cx="1290232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pl-PL" sz="2400" b="1" dirty="0">
                <a:solidFill>
                  <a:srgbClr val="E5E0DF"/>
                </a:solidFill>
                <a:latin typeface="Barlow" pitchFamily="34" charset="0"/>
              </a:rPr>
              <a:t>W wersji PDF otwórz wideo w przeglądarce</a:t>
            </a:r>
            <a:br>
              <a:rPr lang="pl-PL" sz="2400" b="1" dirty="0">
                <a:solidFill>
                  <a:srgbClr val="E5E0DF"/>
                </a:solidFill>
                <a:latin typeface="Barlow" pitchFamily="34" charset="0"/>
              </a:rPr>
            </a:br>
            <a:r>
              <a:rPr lang="pl-PL" sz="2400" b="1" dirty="0">
                <a:solidFill>
                  <a:srgbClr val="E5E0DF"/>
                </a:solidFill>
                <a:latin typeface="Barlow" pitchFamily="34" charset="0"/>
                <a:hlinkClick r:id="rId5"/>
              </a:rPr>
              <a:t>kliknij tutaj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6171" y="729615"/>
            <a:ext cx="6950035" cy="631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Synchronizacja z chmurą (Push)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96171" y="1445300"/>
            <a:ext cx="3033355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65F62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Synchronizacja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796171" y="2138958"/>
            <a:ext cx="13038058" cy="699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 wykonaniu commita zmiana jest nadal tylko na Twoim dysku.</a:t>
            </a:r>
            <a:endParaRPr lang="en-US" sz="175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Komenda </a:t>
            </a:r>
            <a:r>
              <a:rPr lang="en-US" sz="1750" dirty="0">
                <a:solidFill>
                  <a:srgbClr val="E5E0DF"/>
                </a:solidFill>
                <a:highlight>
                  <a:srgbClr val="2624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push</a:t>
            </a: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wysyła lokalne zmiany na zdalny serwer (GitHub).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6171" y="3187822"/>
            <a:ext cx="13038058" cy="35957"/>
          </a:xfrm>
          <a:prstGeom prst="rect">
            <a:avLst/>
          </a:prstGeom>
          <a:solidFill>
            <a:srgbClr val="E5E0DF">
              <a:alpha val="50000"/>
            </a:srgbClr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6" name="Text 4"/>
          <p:cNvSpPr/>
          <p:nvPr/>
        </p:nvSpPr>
        <p:spPr>
          <a:xfrm>
            <a:off x="796171" y="3538139"/>
            <a:ext cx="5751195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65F62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Podsumowanie cyklu pracy (Daily Workflow)</a:t>
            </a:r>
            <a:endParaRPr lang="en-US" sz="2350" dirty="0"/>
          </a:p>
        </p:txBody>
      </p:sp>
      <p:sp>
        <p:nvSpPr>
          <p:cNvPr id="7" name="Text 5"/>
          <p:cNvSpPr/>
          <p:nvPr/>
        </p:nvSpPr>
        <p:spPr>
          <a:xfrm>
            <a:off x="796171" y="4231797"/>
            <a:ext cx="22740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01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96171" y="4587913"/>
            <a:ext cx="6414254" cy="30480"/>
          </a:xfrm>
          <a:prstGeom prst="rect">
            <a:avLst/>
          </a:prstGeom>
          <a:solidFill>
            <a:srgbClr val="F65F62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9" name="Text 7"/>
          <p:cNvSpPr/>
          <p:nvPr/>
        </p:nvSpPr>
        <p:spPr>
          <a:xfrm>
            <a:off x="796171" y="4762577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Modyfikacja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96171" y="5204180"/>
            <a:ext cx="6414254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Edycja kodu.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419975" y="4231797"/>
            <a:ext cx="22740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19975" y="4587913"/>
            <a:ext cx="6414254" cy="30480"/>
          </a:xfrm>
          <a:prstGeom prst="rect">
            <a:avLst/>
          </a:prstGeom>
          <a:solidFill>
            <a:srgbClr val="F65F62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13" name="Text 11"/>
          <p:cNvSpPr/>
          <p:nvPr/>
        </p:nvSpPr>
        <p:spPr>
          <a:xfrm>
            <a:off x="7419975" y="4762577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Add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419975" y="5204180"/>
            <a:ext cx="6414254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Dodanie do poczekalni.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6171" y="5934033"/>
            <a:ext cx="22740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6171" y="6290149"/>
            <a:ext cx="6414254" cy="30480"/>
          </a:xfrm>
          <a:prstGeom prst="rect">
            <a:avLst/>
          </a:prstGeom>
          <a:solidFill>
            <a:srgbClr val="F65F62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17" name="Text 15"/>
          <p:cNvSpPr/>
          <p:nvPr/>
        </p:nvSpPr>
        <p:spPr>
          <a:xfrm>
            <a:off x="796171" y="6464814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Commit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96171" y="6906417"/>
            <a:ext cx="6414254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Zatwierdzenie lokalne.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19975" y="5934033"/>
            <a:ext cx="22740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04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19975" y="6290149"/>
            <a:ext cx="6414254" cy="30480"/>
          </a:xfrm>
          <a:prstGeom prst="rect">
            <a:avLst/>
          </a:prstGeom>
          <a:solidFill>
            <a:srgbClr val="F65F62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21" name="Text 19"/>
          <p:cNvSpPr/>
          <p:nvPr/>
        </p:nvSpPr>
        <p:spPr>
          <a:xfrm>
            <a:off x="7419975" y="6464814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Push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7419975" y="6906417"/>
            <a:ext cx="6414254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Wysłanie do chmury.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610" y="2593181"/>
            <a:ext cx="4869180" cy="304323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1550075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Czym jest Git?</a:t>
            </a:r>
            <a:endParaRPr lang="en-US" sz="4300" dirty="0"/>
          </a:p>
        </p:txBody>
      </p:sp>
      <p:sp>
        <p:nvSpPr>
          <p:cNvPr id="5" name="Text 1"/>
          <p:cNvSpPr/>
          <p:nvPr/>
        </p:nvSpPr>
        <p:spPr>
          <a:xfrm>
            <a:off x="864037" y="2606159"/>
            <a:ext cx="7415927" cy="3555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Definicja: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Rozproszony system kontroli wersji (DVCS – Distributed Version Control System).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Działanie: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Oprogramowanie instalowane lokalnie na maszynie dewelopera.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Kluczowe funkcje:</a:t>
            </a:r>
            <a:endParaRPr lang="en-US" sz="1900" dirty="0"/>
          </a:p>
          <a:p>
            <a:pPr marL="685800" lvl="1" indent="-342900" algn="l">
              <a:lnSpc>
                <a:spcPts val="3100"/>
              </a:lnSpc>
              <a:buSzPct val="100000"/>
              <a:buChar char="◦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Śledzenie pełnej historii zmian w kodzie.</a:t>
            </a:r>
            <a:endParaRPr lang="en-US" sz="1900" dirty="0"/>
          </a:p>
          <a:p>
            <a:pPr marL="685800" lvl="1" indent="-342900" algn="l">
              <a:lnSpc>
                <a:spcPts val="3100"/>
              </a:lnSpc>
              <a:buSzPct val="100000"/>
              <a:buChar char="◦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Tworzenie kopii zapasowych (wersjonowanie).</a:t>
            </a:r>
            <a:endParaRPr lang="en-US" sz="1900" dirty="0"/>
          </a:p>
          <a:p>
            <a:pPr marL="685800" lvl="1" indent="-342900" algn="l">
              <a:lnSpc>
                <a:spcPts val="3100"/>
              </a:lnSpc>
              <a:buSzPct val="100000"/>
              <a:buChar char="◦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Zarządzanie rozwojem projektu.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Cechy: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Działa w pełni </a:t>
            </a: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offline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(bez dostępu do internetu).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610" y="2745343"/>
            <a:ext cx="4869180" cy="273891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139565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Czym jest GitHub?</a:t>
            </a:r>
            <a:endParaRPr lang="en-US" sz="4300" dirty="0"/>
          </a:p>
        </p:txBody>
      </p:sp>
      <p:sp>
        <p:nvSpPr>
          <p:cNvPr id="5" name="Text 1"/>
          <p:cNvSpPr/>
          <p:nvPr/>
        </p:nvSpPr>
        <p:spPr>
          <a:xfrm>
            <a:off x="864037" y="2451735"/>
            <a:ext cx="7415927" cy="3950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Definicja: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Usługa chmurowa służąca do hostowania repozytoriów Gita.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Rola w chmurze: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Pełni funkcję zdalnego serwera przechowującego kod.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Warstwa społecznościowa i zarządcza:</a:t>
            </a:r>
            <a:endParaRPr lang="en-US" sz="1900" dirty="0"/>
          </a:p>
          <a:p>
            <a:pPr marL="685800" lvl="1" indent="-342900" algn="l">
              <a:lnSpc>
                <a:spcPts val="3100"/>
              </a:lnSpc>
              <a:buSzPct val="100000"/>
              <a:buChar char="◦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Umożliwia współpracę wielu programistów nad jednym kodem.</a:t>
            </a:r>
            <a:endParaRPr lang="en-US" sz="1900" dirty="0"/>
          </a:p>
          <a:p>
            <a:pPr marL="685800" lvl="1" indent="-342900" algn="l">
              <a:lnSpc>
                <a:spcPts val="3100"/>
              </a:lnSpc>
              <a:buSzPct val="100000"/>
              <a:buChar char="◦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Oferuje narzędzia takie jak </a:t>
            </a:r>
            <a:r>
              <a:rPr lang="en-US" sz="1900" i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Pull Requests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(prośby o włączenie zmian) czy </a:t>
            </a:r>
            <a:r>
              <a:rPr lang="en-US" sz="1900" i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Issue Tracking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(śledzenie błędów).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Cel: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Centralizacja pracy zespołowej.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6885" y="770692"/>
            <a:ext cx="7214116" cy="632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Git vs. GitHub – Kluczowe różnice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96885" y="1927979"/>
            <a:ext cx="3035975" cy="379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65F62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Git (Narzędzie lokalne)</a:t>
            </a:r>
            <a:endParaRPr lang="en-US" sz="2350" dirty="0"/>
          </a:p>
        </p:txBody>
      </p:sp>
      <p:sp>
        <p:nvSpPr>
          <p:cNvPr id="4" name="Text 2"/>
          <p:cNvSpPr/>
          <p:nvPr/>
        </p:nvSpPr>
        <p:spPr>
          <a:xfrm>
            <a:off x="796885" y="2517338"/>
            <a:ext cx="6240542" cy="24511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Jest to oprogramowanie instalowane bezpośrednio na Twoim komputerze (często obsługiwane z wiersza poleceń - CLI).</a:t>
            </a:r>
            <a:endParaRPr lang="en-US" sz="175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Działa lokalnie na dysku twardym i jest w pełni funkcjonalne w trybie </a:t>
            </a:r>
            <a:r>
              <a:rPr lang="en-US" sz="17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offline</a:t>
            </a: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75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Jego głównym zadaniem jest śledzenie historii zmian oraz tworzenie punktów przywracania.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600593" y="1927979"/>
            <a:ext cx="3579138" cy="379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65F62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GitHub (Usługa w chmurze)</a:t>
            </a:r>
            <a:endParaRPr lang="en-US" sz="2350" dirty="0"/>
          </a:p>
        </p:txBody>
      </p:sp>
      <p:sp>
        <p:nvSpPr>
          <p:cNvPr id="6" name="Text 4"/>
          <p:cNvSpPr/>
          <p:nvPr/>
        </p:nvSpPr>
        <p:spPr>
          <a:xfrm>
            <a:off x="7600593" y="2517338"/>
            <a:ext cx="6240542" cy="21010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Jest to serwis internetowy hostujący repozytoria Gita na zdalnym serwerze.</a:t>
            </a:r>
            <a:endParaRPr lang="en-US" sz="175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Wymaga dostępu do internetu (</a:t>
            </a:r>
            <a:r>
              <a:rPr lang="en-US" sz="17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online</a:t>
            </a: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), aby synchronizować dane.</a:t>
            </a:r>
            <a:endParaRPr lang="en-US" sz="175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Dodaje funkcje zarządzania projektem, umożliwiając pracę zespołową (Collaboration).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6885" y="5245845"/>
            <a:ext cx="13036629" cy="36076"/>
          </a:xfrm>
          <a:prstGeom prst="rect">
            <a:avLst/>
          </a:prstGeom>
          <a:solidFill>
            <a:srgbClr val="E5E0DF">
              <a:alpha val="50000"/>
            </a:srgbClr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8" name="Text 6"/>
          <p:cNvSpPr/>
          <p:nvPr/>
        </p:nvSpPr>
        <p:spPr>
          <a:xfrm>
            <a:off x="796885" y="5596828"/>
            <a:ext cx="3035975" cy="379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Podsumowanie</a:t>
            </a:r>
            <a:endParaRPr lang="en-US" sz="2350" dirty="0"/>
          </a:p>
        </p:txBody>
      </p:sp>
      <p:sp>
        <p:nvSpPr>
          <p:cNvPr id="9" name="Text 7"/>
          <p:cNvSpPr/>
          <p:nvPr/>
        </p:nvSpPr>
        <p:spPr>
          <a:xfrm>
            <a:off x="796885" y="6291200"/>
            <a:ext cx="13036629" cy="875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Git to </a:t>
            </a:r>
            <a:r>
              <a:rPr lang="en-US" sz="22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narzędzie</a:t>
            </a:r>
            <a:r>
              <a:rPr lang="en-US" sz="22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którego używasz do pracy u siebie, natomiast GitHub to </a:t>
            </a:r>
            <a:r>
              <a:rPr lang="en-US" sz="22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chmura</a:t>
            </a:r>
            <a:r>
              <a:rPr lang="en-US" sz="22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w której udostępniasz wyniki tej pracy innym.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91628"/>
            <a:ext cx="835425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Konfiguracja nowego repozytorium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771180"/>
            <a:ext cx="6327696" cy="3866793"/>
          </a:xfrm>
          <a:prstGeom prst="roundRect">
            <a:avLst>
              <a:gd name="adj" fmla="val 2682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l-PL"/>
          </a:p>
        </p:txBody>
      </p:sp>
      <p:sp>
        <p:nvSpPr>
          <p:cNvPr id="4" name="Text 2"/>
          <p:cNvSpPr/>
          <p:nvPr/>
        </p:nvSpPr>
        <p:spPr>
          <a:xfrm>
            <a:off x="1126093" y="303323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Repozytorium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26093" y="3524250"/>
            <a:ext cx="580358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Miejsce przechowywania plików projektu i historii ich zmian.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7438549" y="2771180"/>
            <a:ext cx="6327815" cy="3866793"/>
          </a:xfrm>
          <a:prstGeom prst="roundRect">
            <a:avLst>
              <a:gd name="adj" fmla="val 2682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l-PL"/>
          </a:p>
        </p:txBody>
      </p:sp>
      <p:sp>
        <p:nvSpPr>
          <p:cNvPr id="7" name="Text 5"/>
          <p:cNvSpPr/>
          <p:nvPr/>
        </p:nvSpPr>
        <p:spPr>
          <a:xfrm>
            <a:off x="7700605" y="303323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Widoczność (Visibility)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00605" y="3524250"/>
            <a:ext cx="5803702" cy="27651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Public: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Kod widoczny dla każdego. Standard dla projektów zaliczeniowych, open-source i budowania portfolio.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Private: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Kod dostępny tylko dla właściciela i zaproszonych osób. Używany w projektach komercyjnych do ochrony własności intelektualnej.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730693"/>
            <a:ext cx="890289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Inicjalizacja projektu – Dobre praktyki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910245"/>
            <a:ext cx="6327696" cy="3588544"/>
          </a:xfrm>
          <a:prstGeom prst="roundRect">
            <a:avLst>
              <a:gd name="adj" fmla="val 4077"/>
            </a:avLst>
          </a:prstGeom>
          <a:solidFill>
            <a:srgbClr val="191718">
              <a:alpha val="95000"/>
            </a:srgbClr>
          </a:solidFill>
          <a:ln w="3048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l-PL"/>
          </a:p>
        </p:txBody>
      </p:sp>
      <p:sp>
        <p:nvSpPr>
          <p:cNvPr id="4" name="Shape 2"/>
          <p:cNvSpPr/>
          <p:nvPr/>
        </p:nvSpPr>
        <p:spPr>
          <a:xfrm>
            <a:off x="833557" y="2910245"/>
            <a:ext cx="121920" cy="3588544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5" name="Text 3"/>
          <p:cNvSpPr/>
          <p:nvPr/>
        </p:nvSpPr>
        <p:spPr>
          <a:xfrm>
            <a:off x="1232773" y="318754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Plik </a:t>
            </a:r>
            <a:r>
              <a:rPr lang="en-US" sz="2150" dirty="0">
                <a:solidFill>
                  <a:srgbClr val="F65F62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README.md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232773" y="3678555"/>
            <a:ext cx="5681662" cy="1185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Plik tekstowy (zazwyczaj w formacie Markdown).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Służy jako strona startowa z dokumentacją projektu, opisem instalacji i instrukcją obsługi.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7438549" y="2910245"/>
            <a:ext cx="6327815" cy="3588544"/>
          </a:xfrm>
          <a:prstGeom prst="roundRect">
            <a:avLst>
              <a:gd name="adj" fmla="val 4077"/>
            </a:avLst>
          </a:prstGeom>
          <a:solidFill>
            <a:srgbClr val="191718">
              <a:alpha val="95000"/>
            </a:srgbClr>
          </a:solidFill>
          <a:ln w="3048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l-PL"/>
          </a:p>
        </p:txBody>
      </p:sp>
      <p:sp>
        <p:nvSpPr>
          <p:cNvPr id="8" name="Shape 6"/>
          <p:cNvSpPr/>
          <p:nvPr/>
        </p:nvSpPr>
        <p:spPr>
          <a:xfrm>
            <a:off x="7408069" y="2910245"/>
            <a:ext cx="121920" cy="3588544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9" name="Text 7"/>
          <p:cNvSpPr/>
          <p:nvPr/>
        </p:nvSpPr>
        <p:spPr>
          <a:xfrm>
            <a:off x="7807285" y="318754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Plik </a:t>
            </a:r>
            <a:r>
              <a:rPr lang="en-US" sz="2150" dirty="0">
                <a:solidFill>
                  <a:srgbClr val="F65F62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.gitignore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7807285" y="3678555"/>
            <a:ext cx="5681782" cy="237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Plik konfiguracyjny definiujący, czego Git ma </a:t>
            </a: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nie śledzić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Filtruje: pliki tymczasowe, skompilowane binaria, pliki konfiguracyjne środowiska, klucze API.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Jest kluczowy dla utrzymania "czystości" i bezpieczeństwa repozytorium.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9495" y="308610"/>
            <a:ext cx="3275290" cy="761238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1645325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Praca lokalna – Klonowanie (Git Clone)</a:t>
            </a:r>
            <a:endParaRPr lang="en-US" sz="4300" dirty="0"/>
          </a:p>
        </p:txBody>
      </p:sp>
      <p:sp>
        <p:nvSpPr>
          <p:cNvPr id="5" name="Text 1"/>
          <p:cNvSpPr/>
          <p:nvPr/>
        </p:nvSpPr>
        <p:spPr>
          <a:xfrm>
            <a:off x="864037" y="3387209"/>
            <a:ext cx="7415927" cy="27651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Cel: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Przeniesienie repozytorium z chmury na maszynę lokalną.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Komenda: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900" dirty="0">
                <a:solidFill>
                  <a:srgbClr val="E5E0DF"/>
                </a:solidFill>
                <a:highlight>
                  <a:srgbClr val="2624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clone [URL]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Efekt działania:</a:t>
            </a:r>
            <a:endParaRPr lang="en-US" sz="1900" dirty="0"/>
          </a:p>
          <a:p>
            <a:pPr marL="685800" lvl="1" indent="-342900" algn="l">
              <a:lnSpc>
                <a:spcPts val="3100"/>
              </a:lnSpc>
              <a:buSzPct val="100000"/>
              <a:buChar char="◦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Pobranie wszystkich plików projektu na dysk.</a:t>
            </a:r>
            <a:endParaRPr lang="en-US" sz="1900" dirty="0"/>
          </a:p>
          <a:p>
            <a:pPr marL="685800" lvl="1" indent="-342900" algn="l">
              <a:lnSpc>
                <a:spcPts val="3100"/>
              </a:lnSpc>
              <a:buSzPct val="100000"/>
              <a:buChar char="◦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Pobranie pełnej historii wersji.</a:t>
            </a:r>
            <a:endParaRPr lang="en-US" sz="1900" dirty="0"/>
          </a:p>
          <a:p>
            <a:pPr marL="685800" lvl="1" indent="-342900" algn="l">
              <a:lnSpc>
                <a:spcPts val="3100"/>
              </a:lnSpc>
              <a:buSzPct val="100000"/>
              <a:buChar char="◦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Nawiązanie połączenia między katalogiem lokalnym a zdalnym serwerem (origin).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5068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Untracked i Staging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084427"/>
            <a:ext cx="8175665" cy="51167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49539" y="2120384"/>
            <a:ext cx="3291840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65F62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Status "Untracked"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9649539" y="2778681"/>
            <a:ext cx="412432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Nowy plik fizycznie istnieje na dysku, ale nie jest monitorowany przez Gita (git status wyświetla go na czerwono).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9649539" y="4210645"/>
            <a:ext cx="3813572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65F62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Staging Area (Poczekalnia)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9649539" y="4868942"/>
            <a:ext cx="4124325" cy="237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Aby Git zaczął śledzić plik, używamy komendy </a:t>
            </a:r>
            <a:r>
              <a:rPr lang="en-US" sz="1900" dirty="0">
                <a:solidFill>
                  <a:srgbClr val="E5E0DF"/>
                </a:solidFill>
                <a:highlight>
                  <a:srgbClr val="2624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add [plik]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lub </a:t>
            </a:r>
            <a:r>
              <a:rPr lang="en-US" sz="1900" dirty="0">
                <a:solidFill>
                  <a:srgbClr val="E5E0DF"/>
                </a:solidFill>
                <a:highlight>
                  <a:srgbClr val="2624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add .</a:t>
            </a: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(dla wszystkich plików).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Jest to etap przygotowania zmian do zatwierdzenia.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7225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Commit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3051810"/>
            <a:ext cx="6451163" cy="9875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10853" y="428613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Zatwierdzenie zmian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110853" y="4777145"/>
            <a:ext cx="595753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Komenda: </a:t>
            </a:r>
            <a:r>
              <a:rPr lang="en-US" sz="1900" dirty="0">
                <a:solidFill>
                  <a:srgbClr val="E5E0DF"/>
                </a:solidFill>
                <a:highlight>
                  <a:srgbClr val="2624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commit -m "Komentarz"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110853" y="5320308"/>
            <a:ext cx="59575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Tworzy trwały zapis zmian w historii lokalnej (tzw. migawkę/snapshot).</a:t>
            </a:r>
            <a:endParaRPr lang="en-US" sz="19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051810"/>
            <a:ext cx="6451163" cy="9875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62017" y="428613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Dobre praktyki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7562017" y="4777145"/>
            <a:ext cx="595753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Wymagana jest flaga -m z czytelnym opisem.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7562017" y="5320308"/>
            <a:ext cx="59575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Komentarz powinien informować zespół, co dokładnie zostało zmienione lub naprawione.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642</Words>
  <Application>Microsoft Office PowerPoint</Application>
  <PresentationFormat>Niestandardowy</PresentationFormat>
  <Paragraphs>97</Paragraphs>
  <Slides>10</Slides>
  <Notes>10</Notes>
  <HiddenSlides>0</HiddenSlides>
  <MMClips>1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6" baseType="lpstr">
      <vt:lpstr>Barlow</vt:lpstr>
      <vt:lpstr>Barlow Medium</vt:lpstr>
      <vt:lpstr>Consolas</vt:lpstr>
      <vt:lpstr>Barlow Light</vt:lpstr>
      <vt:lpstr>Arial</vt:lpstr>
      <vt:lpstr>Office Theme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Adrain Weiczoreg</dc:creator>
  <cp:lastModifiedBy>Roman Piotr</cp:lastModifiedBy>
  <cp:revision>4</cp:revision>
  <dcterms:created xsi:type="dcterms:W3CDTF">2026-01-31T19:29:25Z</dcterms:created>
  <dcterms:modified xsi:type="dcterms:W3CDTF">2026-02-01T20:46:39Z</dcterms:modified>
</cp:coreProperties>
</file>